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18"/>
  </p:notesMasterIdLst>
  <p:sldIdLst>
    <p:sldId id="257" r:id="rId2"/>
    <p:sldId id="261" r:id="rId3"/>
    <p:sldId id="263" r:id="rId4"/>
    <p:sldId id="262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</p:sldIdLst>
  <p:sldSz cx="9144000" cy="6858000" type="screen4x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46" autoAdjust="0"/>
    <p:restoredTop sz="76058" autoAdjust="0"/>
  </p:normalViewPr>
  <p:slideViewPr>
    <p:cSldViewPr snapToGrid="0" snapToObjects="1">
      <p:cViewPr varScale="1">
        <p:scale>
          <a:sx n="95" d="100"/>
          <a:sy n="95" d="100"/>
        </p:scale>
        <p:origin x="2172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6D5FEB6-61DC-4326-9E41-29847862C693}" type="datetimeFigureOut">
              <a:rPr lang="en-US" smtClean="0"/>
              <a:t>8/16/2020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3507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B682EE0-5784-47A3-9381-64E03057B8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9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240" indent="-18124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82EE0-5784-47A3-9381-64E03057B8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309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1240" indent="-18124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82EE0-5784-47A3-9381-64E03057B8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985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05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291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60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639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923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431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742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73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332" y="1430866"/>
            <a:ext cx="7260569" cy="4793057"/>
          </a:xfrm>
        </p:spPr>
        <p:txBody>
          <a:bodyPr/>
          <a:lstStyle>
            <a:lvl1pPr>
              <a:spcBef>
                <a:spcPts val="200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40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40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40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4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35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5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5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69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184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23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4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7721645" y="1"/>
            <a:ext cx="1439693" cy="6866466"/>
          </a:xfrm>
          <a:custGeom>
            <a:avLst/>
            <a:gdLst/>
            <a:ahLst/>
            <a:cxnLst/>
            <a:rect l="l" t="t" r="r" b="b"/>
            <a:pathLst>
              <a:path w="2269442" h="6866466">
                <a:moveTo>
                  <a:pt x="2023534" y="0"/>
                </a:moveTo>
                <a:lnTo>
                  <a:pt x="0" y="6858000"/>
                </a:lnTo>
                <a:lnTo>
                  <a:pt x="2269067" y="6866466"/>
                </a:lnTo>
                <a:cubicBezTo>
                  <a:pt x="2271889" y="4580466"/>
                  <a:pt x="2257778" y="2294466"/>
                  <a:pt x="2260600" y="8466"/>
                </a:cubicBezTo>
                <a:lnTo>
                  <a:pt x="2023534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7917436" y="-8467"/>
            <a:ext cx="1235869" cy="6866467"/>
          </a:xfrm>
          <a:custGeom>
            <a:avLst/>
            <a:gdLst/>
            <a:ahLst/>
            <a:cxnLst/>
            <a:rect l="l" t="t" r="r" b="b"/>
            <a:pathLst>
              <a:path w="1948147" h="6866467">
                <a:moveTo>
                  <a:pt x="0" y="0"/>
                </a:moveTo>
                <a:lnTo>
                  <a:pt x="1202267" y="6866467"/>
                </a:lnTo>
                <a:lnTo>
                  <a:pt x="1947333" y="6866467"/>
                </a:lnTo>
                <a:cubicBezTo>
                  <a:pt x="1944511" y="4577645"/>
                  <a:pt x="1950155" y="2288822"/>
                  <a:pt x="1947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7556901" y="3920066"/>
            <a:ext cx="1594560" cy="2937933"/>
          </a:xfrm>
          <a:custGeom>
            <a:avLst/>
            <a:gdLst/>
            <a:ahLst/>
            <a:cxnLst/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Freeform 12"/>
          <p:cNvSpPr/>
          <p:nvPr/>
        </p:nvSpPr>
        <p:spPr>
          <a:xfrm>
            <a:off x="7793904" y="-8467"/>
            <a:ext cx="1359401" cy="6866467"/>
          </a:xfrm>
          <a:custGeom>
            <a:avLst/>
            <a:gdLst/>
            <a:ahLst/>
            <a:cxnLst/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3"/>
          <p:cNvSpPr/>
          <p:nvPr/>
        </p:nvSpPr>
        <p:spPr>
          <a:xfrm>
            <a:off x="8609304" y="-8467"/>
            <a:ext cx="544002" cy="6866467"/>
          </a:xfrm>
          <a:custGeom>
            <a:avLst/>
            <a:gdLst/>
            <a:ahLst/>
            <a:cxnLst/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8460313" y="4893733"/>
            <a:ext cx="694069" cy="1964267"/>
          </a:xfrm>
          <a:custGeom>
            <a:avLst/>
            <a:gdLst/>
            <a:ahLst/>
            <a:cxnLst/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296333" y="338667"/>
            <a:ext cx="7260568" cy="1092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296332" y="1540933"/>
            <a:ext cx="7260569" cy="45889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13745" y="6223925"/>
            <a:ext cx="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96332" y="6223925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7044263" y="6223924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CA1780E-BD7F-4E6E-B01A-EEE825FCAC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65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45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5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talresponsibility.org/technology-and-hearing-loss" TargetMode="External"/><Relationship Id="rId2" Type="http://schemas.openxmlformats.org/officeDocument/2006/relationships/hyperlink" Target="https://www.bucknell.edu/about-bucknell/communications/bucknell-magazine/recent-issues/summer-2014/instant-gratification-and-its-dark-sid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cc.co.nz/assets/injury-prevention/acc5637-computer-use.pdf" TargetMode="External"/><Relationship Id="rId4" Type="http://schemas.openxmlformats.org/officeDocument/2006/relationships/hyperlink" Target="https://www.southerncross.co.nz/group/medical-library/occupational-overuse-syndrome-oo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699" y="2404534"/>
            <a:ext cx="5996615" cy="1646302"/>
          </a:xfrm>
        </p:spPr>
        <p:txBody>
          <a:bodyPr/>
          <a:lstStyle/>
          <a:p>
            <a:r>
              <a:rPr lang="en-NZ" sz="5000" dirty="0"/>
              <a:t>Health and Technology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/>
              <a:t>Lecture 11 – COMPSCI111/111G S2 2020</a:t>
            </a:r>
            <a:endParaRPr lang="en-US" dirty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114" y="4616032"/>
            <a:ext cx="2998458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263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800" dirty="0"/>
              <a:t>Computer Vision Syndrome [5]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/>
              <a:t>Results from focusing eyes on a computer or other display device for long, uninterrupted periods of time.</a:t>
            </a:r>
          </a:p>
          <a:p>
            <a:endParaRPr lang="en-NZ" sz="200" dirty="0"/>
          </a:p>
          <a:p>
            <a:r>
              <a:rPr lang="en-NZ" dirty="0"/>
              <a:t>Symptoms of CVS include:</a:t>
            </a:r>
          </a:p>
          <a:p>
            <a:pPr lvl="1"/>
            <a:r>
              <a:rPr lang="en-NZ" dirty="0"/>
              <a:t>Dry eyes</a:t>
            </a:r>
          </a:p>
          <a:p>
            <a:pPr lvl="1"/>
            <a:r>
              <a:rPr lang="en-NZ" dirty="0"/>
              <a:t>Blurred/double vision</a:t>
            </a:r>
          </a:p>
          <a:p>
            <a:pPr lvl="1"/>
            <a:r>
              <a:rPr lang="en-NZ" dirty="0"/>
              <a:t>Eyestrain</a:t>
            </a:r>
          </a:p>
          <a:p>
            <a:pPr lvl="1"/>
            <a:r>
              <a:rPr lang="en-NZ" dirty="0"/>
              <a:t>Red/irritated eyes</a:t>
            </a:r>
          </a:p>
          <a:p>
            <a:pPr lvl="1"/>
            <a:endParaRPr lang="en-NZ" dirty="0"/>
          </a:p>
          <a:p>
            <a:r>
              <a:rPr lang="en-NZ" dirty="0"/>
              <a:t>Treatment/Prevention:</a:t>
            </a:r>
          </a:p>
          <a:p>
            <a:pPr lvl="1"/>
            <a:r>
              <a:rPr lang="en-NZ" dirty="0"/>
              <a:t>Proper lighting within computer workstation area</a:t>
            </a:r>
          </a:p>
          <a:p>
            <a:pPr lvl="1"/>
            <a:r>
              <a:rPr lang="en-NZ" dirty="0"/>
              <a:t>Appropriated screen distance and position</a:t>
            </a:r>
          </a:p>
          <a:p>
            <a:pPr lvl="1"/>
            <a:r>
              <a:rPr lang="en-NZ" dirty="0"/>
              <a:t>Work breaks</a:t>
            </a:r>
          </a:p>
          <a:p>
            <a:pPr lvl="1"/>
            <a:r>
              <a:rPr lang="en-NZ" dirty="0"/>
              <a:t>Lubricating eye drops</a:t>
            </a:r>
          </a:p>
        </p:txBody>
      </p:sp>
    </p:spTree>
    <p:extLst>
      <p:ext uri="{BB962C8B-B14F-4D97-AF65-F5344CB8AC3E}">
        <p14:creationId xmlns:p14="http://schemas.microsoft.com/office/powerpoint/2010/main" val="589430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Hearing Loss [6]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/>
              <a:t>Listening to media through headphones or earbuds for prolonged periods of time at high volume can cause permanent hearing loss.</a:t>
            </a:r>
          </a:p>
          <a:p>
            <a:endParaRPr lang="en-NZ" dirty="0"/>
          </a:p>
          <a:p>
            <a:r>
              <a:rPr lang="en-NZ" dirty="0"/>
              <a:t>A 2005–2006 study reported that 19.5% of American adolescents aged 12 to 19 suffered from hearing loss.</a:t>
            </a:r>
          </a:p>
          <a:p>
            <a:pPr lvl="1"/>
            <a:r>
              <a:rPr lang="en-NZ" dirty="0"/>
              <a:t>An increase of 33% from that reported in 1988–1994.</a:t>
            </a:r>
          </a:p>
          <a:p>
            <a:pPr lvl="1"/>
            <a:r>
              <a:rPr lang="en-NZ" dirty="0"/>
              <a:t>Some of this increase may be attributable to headphone/earbud usage.</a:t>
            </a:r>
          </a:p>
          <a:p>
            <a:pPr lvl="1"/>
            <a:endParaRPr lang="en-NZ" dirty="0"/>
          </a:p>
          <a:p>
            <a:r>
              <a:rPr lang="en-NZ" dirty="0"/>
              <a:t>Prevention:</a:t>
            </a:r>
          </a:p>
          <a:p>
            <a:pPr lvl="1"/>
            <a:r>
              <a:rPr lang="en-NZ" dirty="0"/>
              <a:t>Lower volume. If other people can hear the music you are listening to it is most probably too loud.</a:t>
            </a:r>
          </a:p>
          <a:p>
            <a:pPr lvl="1"/>
            <a:r>
              <a:rPr lang="en-NZ" dirty="0"/>
              <a:t>Limit exposure. Moderate noise on a regular basis can lead to hearing loss.</a:t>
            </a:r>
          </a:p>
        </p:txBody>
      </p:sp>
    </p:spTree>
    <p:extLst>
      <p:ext uri="{BB962C8B-B14F-4D97-AF65-F5344CB8AC3E}">
        <p14:creationId xmlns:p14="http://schemas.microsoft.com/office/powerpoint/2010/main" val="2372698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000" dirty="0"/>
              <a:t>Occupational Overuse Syndrome [7, 8]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NZ" dirty="0"/>
              <a:t>Also referred to as Repetitive Strain Injury (RSI).</a:t>
            </a:r>
          </a:p>
          <a:p>
            <a:r>
              <a:rPr lang="en-NZ" dirty="0"/>
              <a:t>Umbrella term for range of conditions characterized by:</a:t>
            </a:r>
          </a:p>
          <a:p>
            <a:pPr lvl="1"/>
            <a:r>
              <a:rPr lang="en-NZ" dirty="0"/>
              <a:t>Muscle discomfort</a:t>
            </a:r>
          </a:p>
          <a:p>
            <a:pPr lvl="1"/>
            <a:r>
              <a:rPr lang="en-NZ" dirty="0"/>
              <a:t>Aches and pains</a:t>
            </a:r>
          </a:p>
          <a:p>
            <a:pPr lvl="1"/>
            <a:r>
              <a:rPr lang="en-NZ" dirty="0"/>
              <a:t>Muscle tightness and spasms</a:t>
            </a:r>
          </a:p>
          <a:p>
            <a:pPr lvl="1"/>
            <a:r>
              <a:rPr lang="en-NZ" dirty="0"/>
              <a:t>Numbness and tingling</a:t>
            </a:r>
          </a:p>
          <a:p>
            <a:r>
              <a:rPr lang="en-NZ" dirty="0"/>
              <a:t>Pain may eventually become constant and associated with loss of muscle strength and sleep disturbances.</a:t>
            </a:r>
          </a:p>
          <a:p>
            <a:r>
              <a:rPr lang="en-NZ" dirty="0"/>
              <a:t>Factors that can lead to OOS developing include:</a:t>
            </a:r>
          </a:p>
          <a:p>
            <a:pPr lvl="1"/>
            <a:r>
              <a:rPr lang="en-NZ" dirty="0"/>
              <a:t>Repetitive movement – e.g. typing</a:t>
            </a:r>
          </a:p>
          <a:p>
            <a:pPr lvl="1"/>
            <a:r>
              <a:rPr lang="en-NZ" dirty="0"/>
              <a:t>Awkward postures – e.g. sitting at a desk</a:t>
            </a:r>
          </a:p>
          <a:p>
            <a:pPr lvl="1"/>
            <a:r>
              <a:rPr lang="en-NZ" dirty="0"/>
              <a:t>Poor ergonomics</a:t>
            </a:r>
          </a:p>
          <a:p>
            <a:pPr lvl="1"/>
            <a:r>
              <a:rPr lang="en-NZ" dirty="0"/>
              <a:t>Psychosocial factors – excessive workload, impending deadlines</a:t>
            </a:r>
          </a:p>
          <a:p>
            <a:pPr lvl="1"/>
            <a:r>
              <a:rPr lang="en-NZ" dirty="0"/>
              <a:t>Poor work practices - e.g. poor time management</a:t>
            </a:r>
          </a:p>
          <a:p>
            <a:pPr lvl="1"/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749830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000" dirty="0"/>
              <a:t>Occupational Overuse Syndrome [7, 8]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/>
              <a:t>There are a number of steps that can be taken to prevent OOS.</a:t>
            </a:r>
          </a:p>
          <a:p>
            <a:r>
              <a:rPr lang="en-NZ" dirty="0"/>
              <a:t>From a workplace perspective:</a:t>
            </a:r>
          </a:p>
          <a:p>
            <a:pPr lvl="1"/>
            <a:r>
              <a:rPr lang="en-NZ" dirty="0"/>
              <a:t>Design equipment and tasks with people in mind e.g. ergonomic workstations.</a:t>
            </a:r>
          </a:p>
          <a:p>
            <a:pPr lvl="1"/>
            <a:r>
              <a:rPr lang="en-NZ" dirty="0"/>
              <a:t>Pay attention to work environment – e.g. lighting.</a:t>
            </a:r>
          </a:p>
          <a:p>
            <a:pPr lvl="1"/>
            <a:r>
              <a:rPr lang="en-NZ" dirty="0"/>
              <a:t>Train and educate all staff.</a:t>
            </a:r>
          </a:p>
          <a:p>
            <a:r>
              <a:rPr lang="en-NZ" dirty="0"/>
              <a:t>From a personal perspective:</a:t>
            </a:r>
          </a:p>
          <a:p>
            <a:pPr lvl="1"/>
            <a:r>
              <a:rPr lang="en-NZ" dirty="0"/>
              <a:t>Stop activity when discomfort is felt</a:t>
            </a:r>
          </a:p>
          <a:p>
            <a:pPr lvl="1"/>
            <a:r>
              <a:rPr lang="en-NZ" dirty="0"/>
              <a:t>Maintain correct posture</a:t>
            </a:r>
          </a:p>
          <a:p>
            <a:pPr lvl="1"/>
            <a:r>
              <a:rPr lang="en-NZ" dirty="0"/>
              <a:t>Take regular breaks</a:t>
            </a:r>
          </a:p>
          <a:p>
            <a:pPr lvl="1"/>
            <a:r>
              <a:rPr lang="en-NZ" dirty="0"/>
              <a:t>Avoid prolonged, repetitive movement or activity</a:t>
            </a:r>
          </a:p>
          <a:p>
            <a:pPr lvl="1"/>
            <a:r>
              <a:rPr lang="en-NZ" dirty="0"/>
              <a:t>Manage stress levels</a:t>
            </a:r>
          </a:p>
          <a:p>
            <a:pPr lvl="1"/>
            <a:r>
              <a:rPr lang="en-NZ" dirty="0"/>
              <a:t>Educate yourself about OOS prevention</a:t>
            </a:r>
          </a:p>
        </p:txBody>
      </p:sp>
    </p:spTree>
    <p:extLst>
      <p:ext uri="{BB962C8B-B14F-4D97-AF65-F5344CB8AC3E}">
        <p14:creationId xmlns:p14="http://schemas.microsoft.com/office/powerpoint/2010/main" val="23579925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32" y="338667"/>
            <a:ext cx="7260568" cy="1092200"/>
          </a:xfrm>
        </p:spPr>
        <p:txBody>
          <a:bodyPr/>
          <a:lstStyle/>
          <a:p>
            <a:r>
              <a:rPr lang="en-NZ" sz="4000" dirty="0"/>
              <a:t>General Solutions for Healthy Use of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NZ" dirty="0"/>
          </a:p>
          <a:p>
            <a:r>
              <a:rPr lang="en-NZ" dirty="0"/>
              <a:t>Take breaks both large and small.</a:t>
            </a:r>
          </a:p>
          <a:p>
            <a:r>
              <a:rPr lang="en-NZ" dirty="0"/>
              <a:t>Moderate your social media presence.</a:t>
            </a:r>
          </a:p>
          <a:p>
            <a:pPr lvl="1"/>
            <a:r>
              <a:rPr lang="en-NZ" dirty="0"/>
              <a:t>Try cutting down the number of posts or status updates you make each day.</a:t>
            </a:r>
          </a:p>
          <a:p>
            <a:pPr lvl="1"/>
            <a:r>
              <a:rPr lang="en-NZ" dirty="0"/>
              <a:t>Are you posting for narcissistic reasons or with communication as a goal?</a:t>
            </a:r>
          </a:p>
          <a:p>
            <a:r>
              <a:rPr lang="en-NZ" dirty="0"/>
              <a:t>Give your work or entertainment space an ergonomic makeover.</a:t>
            </a:r>
          </a:p>
          <a:p>
            <a:pPr lvl="1"/>
            <a:r>
              <a:rPr lang="en-NZ" dirty="0"/>
              <a:t>Pay attention to lighting, chair, display position etc.</a:t>
            </a:r>
          </a:p>
          <a:p>
            <a:r>
              <a:rPr lang="en-NZ" dirty="0"/>
              <a:t>Maintain a healthy lifestyle.</a:t>
            </a:r>
          </a:p>
          <a:p>
            <a:pPr lvl="1"/>
            <a:r>
              <a:rPr lang="en-NZ" dirty="0"/>
              <a:t>Appropriate diet</a:t>
            </a:r>
          </a:p>
          <a:p>
            <a:pPr lvl="1"/>
            <a:r>
              <a:rPr lang="en-NZ" dirty="0"/>
              <a:t>Exercise</a:t>
            </a:r>
          </a:p>
          <a:p>
            <a:pPr lvl="1"/>
            <a:r>
              <a:rPr lang="en-NZ" dirty="0"/>
              <a:t>No smoking</a:t>
            </a:r>
          </a:p>
          <a:p>
            <a:pPr lvl="1"/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28015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Technology can have a negative effect on your health.</a:t>
            </a:r>
          </a:p>
          <a:p>
            <a:r>
              <a:rPr lang="en-NZ" dirty="0"/>
              <a:t>Psychological Issues:</a:t>
            </a:r>
          </a:p>
          <a:p>
            <a:pPr lvl="1"/>
            <a:r>
              <a:rPr lang="en-NZ" dirty="0"/>
              <a:t>Distraction</a:t>
            </a:r>
          </a:p>
          <a:p>
            <a:pPr lvl="1"/>
            <a:r>
              <a:rPr lang="en-NZ" dirty="0"/>
              <a:t>Instant gratification</a:t>
            </a:r>
          </a:p>
          <a:p>
            <a:pPr lvl="1"/>
            <a:r>
              <a:rPr lang="en-NZ" dirty="0"/>
              <a:t>Narcissism</a:t>
            </a:r>
          </a:p>
          <a:p>
            <a:pPr lvl="1"/>
            <a:r>
              <a:rPr lang="en-NZ" dirty="0"/>
              <a:t>Mood disorders</a:t>
            </a:r>
          </a:p>
          <a:p>
            <a:pPr lvl="1"/>
            <a:r>
              <a:rPr lang="en-NZ" dirty="0"/>
              <a:t>Deficits in social skills</a:t>
            </a:r>
          </a:p>
          <a:p>
            <a:r>
              <a:rPr lang="en-NZ" dirty="0"/>
              <a:t>Physical issues</a:t>
            </a:r>
          </a:p>
          <a:p>
            <a:pPr lvl="1"/>
            <a:r>
              <a:rPr lang="en-NZ" dirty="0"/>
              <a:t>Computer Vision Syndrome (CVS)</a:t>
            </a:r>
          </a:p>
          <a:p>
            <a:pPr lvl="1"/>
            <a:r>
              <a:rPr lang="en-NZ" dirty="0"/>
              <a:t>Hearing loss</a:t>
            </a:r>
          </a:p>
          <a:p>
            <a:pPr lvl="1"/>
            <a:r>
              <a:rPr lang="en-NZ" dirty="0"/>
              <a:t>Occupational Overuse Syndrome (OOS)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31295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NZ" dirty="0"/>
              <a:t>[1] B. R. McCoy, Digital Distractions in the Classroom: Student Classroom Use of Digital Devices for Non-Class Related Purposes, Journal of Media Education, vol. 4, no. 4, pages 5 – 14, 2013.</a:t>
            </a:r>
          </a:p>
          <a:p>
            <a:pPr marL="0" indent="0">
              <a:buNone/>
            </a:pPr>
            <a:r>
              <a:rPr lang="en-NZ" dirty="0"/>
              <a:t>[2] R. Alsop, Instant Gratification and its Dark Side, 2014, </a:t>
            </a:r>
            <a:r>
              <a:rPr lang="en-NZ" dirty="0" err="1"/>
              <a:t>Bucknell</a:t>
            </a:r>
            <a:r>
              <a:rPr lang="en-NZ" dirty="0"/>
              <a:t> Magazine, Available: </a:t>
            </a:r>
            <a:r>
              <a:rPr lang="en-NZ" dirty="0">
                <a:hlinkClick r:id="rId2"/>
              </a:rPr>
              <a:t>https://www.bucknell.edu/about-bucknell/communications/bucknell-magazine/recent-issues/summer-2014/instant-gratification-and-its-dark-side</a:t>
            </a:r>
            <a:endParaRPr lang="en-NZ" dirty="0"/>
          </a:p>
          <a:p>
            <a:pPr marL="0" indent="0">
              <a:buNone/>
            </a:pPr>
            <a:r>
              <a:rPr lang="en-NZ" dirty="0"/>
              <a:t>[3]  L. D. Rosen, K. Whaling, S. </a:t>
            </a:r>
            <a:r>
              <a:rPr lang="en-NZ" dirty="0" err="1"/>
              <a:t>Rab</a:t>
            </a:r>
            <a:r>
              <a:rPr lang="en-NZ" dirty="0"/>
              <a:t>, L. M. Carrier, and N. A. Cheever, Is Facebook creating “</a:t>
            </a:r>
            <a:r>
              <a:rPr lang="en-NZ" dirty="0" err="1"/>
              <a:t>iDisorders</a:t>
            </a:r>
            <a:r>
              <a:rPr lang="en-NZ" dirty="0"/>
              <a:t>”? The link between clinical symptoms of psychiatric disorders and technology use, attitudes and anxiety, Computers in Human </a:t>
            </a:r>
            <a:r>
              <a:rPr lang="en-NZ" dirty="0" err="1"/>
              <a:t>Behavior</a:t>
            </a:r>
            <a:r>
              <a:rPr lang="en-NZ" dirty="0"/>
              <a:t>, vol. 29, issue 3, pages 1243 – 1254, 2013.</a:t>
            </a:r>
          </a:p>
          <a:p>
            <a:pPr marL="0" indent="0">
              <a:buNone/>
            </a:pPr>
            <a:r>
              <a:rPr lang="en-NZ" dirty="0"/>
              <a:t>[4] Y. T. </a:t>
            </a:r>
            <a:r>
              <a:rPr lang="en-NZ" dirty="0" err="1"/>
              <a:t>Uhls</a:t>
            </a:r>
            <a:r>
              <a:rPr lang="en-NZ" dirty="0"/>
              <a:t>, M. </a:t>
            </a:r>
            <a:r>
              <a:rPr lang="en-NZ" dirty="0" err="1"/>
              <a:t>Michikyan</a:t>
            </a:r>
            <a:r>
              <a:rPr lang="en-NZ" dirty="0"/>
              <a:t>, J. Morris, D. Garcia, G. W. Small, E. </a:t>
            </a:r>
            <a:r>
              <a:rPr lang="en-NZ" dirty="0" err="1"/>
              <a:t>Zgourou</a:t>
            </a:r>
            <a:r>
              <a:rPr lang="en-NZ" dirty="0"/>
              <a:t>, and P. M. Greenfield, Five days at outdoor education camp without screens improves preteen skills with nonverbal emotional cues, Computers in Human </a:t>
            </a:r>
            <a:r>
              <a:rPr lang="en-NZ" dirty="0" err="1"/>
              <a:t>Behavior</a:t>
            </a:r>
            <a:r>
              <a:rPr lang="en-NZ" dirty="0"/>
              <a:t>, vol. 39, pages 387 – 392, 2014.</a:t>
            </a:r>
          </a:p>
          <a:p>
            <a:pPr marL="0" indent="0">
              <a:buNone/>
            </a:pPr>
            <a:r>
              <a:rPr lang="en-NZ" dirty="0"/>
              <a:t>[5] C. </a:t>
            </a:r>
            <a:r>
              <a:rPr lang="en-NZ" dirty="0" err="1"/>
              <a:t>Blehm</a:t>
            </a:r>
            <a:r>
              <a:rPr lang="en-NZ" dirty="0"/>
              <a:t>, S. Vishnu, A. </a:t>
            </a:r>
            <a:r>
              <a:rPr lang="en-NZ" dirty="0" err="1"/>
              <a:t>Khattak</a:t>
            </a:r>
            <a:r>
              <a:rPr lang="en-NZ" dirty="0"/>
              <a:t>, S. </a:t>
            </a:r>
            <a:r>
              <a:rPr lang="en-NZ" dirty="0" err="1"/>
              <a:t>Mitra</a:t>
            </a:r>
            <a:r>
              <a:rPr lang="en-NZ" dirty="0"/>
              <a:t>, and R. W. Yee, Computer Vision Syndrome: A Review, Survey of </a:t>
            </a:r>
            <a:r>
              <a:rPr lang="en-NZ" dirty="0" err="1"/>
              <a:t>Opthalmology</a:t>
            </a:r>
            <a:r>
              <a:rPr lang="en-NZ" dirty="0"/>
              <a:t>, vol. 50, issue 3, pages 253 – 262, 2005.</a:t>
            </a:r>
          </a:p>
          <a:p>
            <a:pPr marL="0" indent="0">
              <a:buNone/>
            </a:pPr>
            <a:r>
              <a:rPr lang="en-NZ" dirty="0"/>
              <a:t>[6] L. </a:t>
            </a:r>
            <a:r>
              <a:rPr lang="en-NZ" dirty="0" err="1"/>
              <a:t>Soltan</a:t>
            </a:r>
            <a:r>
              <a:rPr lang="en-NZ" dirty="0"/>
              <a:t>, Technology and Hearing Loss, 2016, Digital Responsibility, Available: </a:t>
            </a:r>
            <a:r>
              <a:rPr lang="en-NZ" dirty="0">
                <a:hlinkClick r:id="rId3"/>
              </a:rPr>
              <a:t>http://www.digitalresponsibility.org/technology-and-hearing-loss</a:t>
            </a:r>
            <a:endParaRPr lang="en-NZ" dirty="0"/>
          </a:p>
          <a:p>
            <a:pPr marL="0" indent="0">
              <a:buNone/>
            </a:pPr>
            <a:r>
              <a:rPr lang="en-NZ" dirty="0"/>
              <a:t>[7] Occupational overuse syndrome (OOS), 2017, Southern Cross Medical Library, Available: </a:t>
            </a:r>
            <a:r>
              <a:rPr lang="en-NZ" dirty="0">
                <a:hlinkClick r:id="rId4"/>
              </a:rPr>
              <a:t>https://www.southerncross.co.nz/group/medical-library/occupational-overuse-syndrome-oos</a:t>
            </a:r>
            <a:endParaRPr lang="en-NZ" dirty="0"/>
          </a:p>
          <a:p>
            <a:pPr marL="0" indent="0">
              <a:buNone/>
            </a:pPr>
            <a:r>
              <a:rPr lang="en-NZ" dirty="0"/>
              <a:t>[8] Guidelines for using computers – preventing and managing discomfort, pain and injury, Department of Labour, 2010, Available: </a:t>
            </a:r>
            <a:r>
              <a:rPr lang="en-NZ" dirty="0">
                <a:hlinkClick r:id="rId5"/>
              </a:rPr>
              <a:t>https://www.acc.co.nz/assets/injury-prevention/acc5637-computer-use.pdf</a:t>
            </a:r>
            <a:endParaRPr lang="en-NZ" dirty="0"/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6075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Health and Technology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Technology has a large impact on our lives, not all of it positive.</a:t>
            </a:r>
          </a:p>
          <a:p>
            <a:endParaRPr lang="en-NZ" dirty="0"/>
          </a:p>
          <a:p>
            <a:r>
              <a:rPr lang="en-NZ" dirty="0"/>
              <a:t>We will discuss the following types of health issues related to technology:</a:t>
            </a:r>
          </a:p>
          <a:p>
            <a:pPr lvl="1"/>
            <a:r>
              <a:rPr lang="en-NZ" dirty="0"/>
              <a:t>Psychological</a:t>
            </a:r>
          </a:p>
          <a:p>
            <a:pPr lvl="1"/>
            <a:r>
              <a:rPr lang="en-NZ" dirty="0"/>
              <a:t>Physical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523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Psychological Issues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err="1"/>
              <a:t>iDisorders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1529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Distraction [1]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Digital devices are highly pervasive and are demanding of our attention.</a:t>
            </a:r>
          </a:p>
          <a:p>
            <a:pPr lvl="1"/>
            <a:r>
              <a:rPr lang="en-NZ" dirty="0"/>
              <a:t>“Cognitively penetrating”</a:t>
            </a:r>
          </a:p>
          <a:p>
            <a:pPr marL="457200" lvl="1" indent="0">
              <a:buNone/>
            </a:pPr>
            <a:endParaRPr lang="en-NZ" dirty="0"/>
          </a:p>
          <a:p>
            <a:r>
              <a:rPr lang="en-NZ" dirty="0"/>
              <a:t>Checking – repeatedly accessing your digital device interrupting your current activity.</a:t>
            </a:r>
          </a:p>
          <a:p>
            <a:pPr marL="457200" lvl="1" indent="0">
              <a:buNone/>
            </a:pPr>
            <a:endParaRPr lang="en-NZ" dirty="0"/>
          </a:p>
          <a:p>
            <a:r>
              <a:rPr lang="en-NZ" dirty="0"/>
              <a:t>A 2012 study of 777 students at 6 U.S. universities found that :</a:t>
            </a:r>
          </a:p>
          <a:p>
            <a:pPr lvl="1"/>
            <a:r>
              <a:rPr lang="en-NZ" dirty="0"/>
              <a:t>On average a student used a digital device for non-class purposes 11 times during a typical school day.</a:t>
            </a:r>
          </a:p>
          <a:p>
            <a:pPr lvl="1"/>
            <a:r>
              <a:rPr lang="en-NZ" dirty="0"/>
              <a:t>80% indicated that such behaviour caused them to pay less attention in class and miss instruction.</a:t>
            </a:r>
          </a:p>
          <a:p>
            <a:pPr lvl="1"/>
            <a:endParaRPr lang="en-NZ" dirty="0"/>
          </a:p>
          <a:p>
            <a:endParaRPr lang="en-NZ" dirty="0"/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4034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300" dirty="0"/>
              <a:t>Instant Gratification [2]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/>
              <a:t>The desire to experience pleasure or fulfilment without delay or deferment.</a:t>
            </a:r>
          </a:p>
          <a:p>
            <a:pPr lvl="1"/>
            <a:r>
              <a:rPr lang="en-NZ" dirty="0"/>
              <a:t>You want it, and you want it now.</a:t>
            </a:r>
          </a:p>
          <a:p>
            <a:pPr lvl="1"/>
            <a:endParaRPr lang="en-NZ" dirty="0"/>
          </a:p>
          <a:p>
            <a:r>
              <a:rPr lang="en-NZ" dirty="0"/>
              <a:t>Always online digital devices have raised the expectation for </a:t>
            </a:r>
            <a:r>
              <a:rPr lang="en-NZ"/>
              <a:t>immediate gratification.</a:t>
            </a:r>
            <a:endParaRPr lang="en-NZ" dirty="0"/>
          </a:p>
          <a:p>
            <a:pPr lvl="1"/>
            <a:r>
              <a:rPr lang="en-NZ" dirty="0"/>
              <a:t>E.g. expecting immediate responses to social media posts or texts.</a:t>
            </a:r>
          </a:p>
          <a:p>
            <a:pPr lvl="1"/>
            <a:endParaRPr lang="en-NZ" dirty="0"/>
          </a:p>
          <a:p>
            <a:r>
              <a:rPr lang="en-NZ" dirty="0"/>
              <a:t>Has resulted in:</a:t>
            </a:r>
          </a:p>
          <a:p>
            <a:pPr lvl="1"/>
            <a:r>
              <a:rPr lang="en-NZ" dirty="0"/>
              <a:t>Increased impatience</a:t>
            </a:r>
          </a:p>
          <a:p>
            <a:pPr lvl="1"/>
            <a:r>
              <a:rPr lang="en-NZ" dirty="0"/>
              <a:t>Unrealistic expectations</a:t>
            </a:r>
          </a:p>
          <a:p>
            <a:pPr lvl="1"/>
            <a:r>
              <a:rPr lang="en-NZ" dirty="0"/>
              <a:t>“checking”</a:t>
            </a:r>
          </a:p>
        </p:txBody>
      </p:sp>
    </p:spTree>
    <p:extLst>
      <p:ext uri="{BB962C8B-B14F-4D97-AF65-F5344CB8AC3E}">
        <p14:creationId xmlns:p14="http://schemas.microsoft.com/office/powerpoint/2010/main" val="452545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Narcissism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/>
              <a:t>Personality trait characterized by a grandiose sense of self-importance.</a:t>
            </a:r>
          </a:p>
          <a:p>
            <a:pPr lvl="1"/>
            <a:r>
              <a:rPr lang="en-NZ" dirty="0"/>
              <a:t>Engage in self-promotion, vanity and superficial relationships.</a:t>
            </a:r>
          </a:p>
          <a:p>
            <a:pPr lvl="1"/>
            <a:endParaRPr lang="en-NZ" dirty="0"/>
          </a:p>
          <a:p>
            <a:r>
              <a:rPr lang="en-NZ" dirty="0"/>
              <a:t>Younger people show a stronger urge to report their activities and believe their social media audience care about them.</a:t>
            </a:r>
          </a:p>
          <a:p>
            <a:pPr lvl="1"/>
            <a:r>
              <a:rPr lang="en-NZ" dirty="0"/>
              <a:t>A 2009 study of 16000 college students in the US found that they scored substantially higher on the Narcissism Personality Inventory than their cohort 20 years ago.</a:t>
            </a:r>
          </a:p>
          <a:p>
            <a:pPr lvl="1"/>
            <a:endParaRPr lang="en-NZ" dirty="0"/>
          </a:p>
          <a:p>
            <a:r>
              <a:rPr lang="en-NZ" dirty="0"/>
              <a:t>Studies have suggested social media exacerbates and even encourages narcissism.</a:t>
            </a:r>
          </a:p>
          <a:p>
            <a:pPr lvl="1"/>
            <a:r>
              <a:rPr lang="en-NZ" dirty="0"/>
              <a:t>Users may tailor their profile pictures, status updates, biographies and even lists of friends in order to appear more attractive.</a:t>
            </a:r>
          </a:p>
          <a:p>
            <a:pPr marL="457200" lvl="1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39979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Mood Disorders [3]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Extensive evidence documenting a relationship between depression and technology.</a:t>
            </a:r>
          </a:p>
          <a:p>
            <a:pPr lvl="1"/>
            <a:r>
              <a:rPr lang="en-NZ" dirty="0"/>
              <a:t>Excessive texting, viewing video clips, video gaming, chatting etc.</a:t>
            </a:r>
          </a:p>
          <a:p>
            <a:pPr lvl="1"/>
            <a:endParaRPr lang="en-NZ" dirty="0"/>
          </a:p>
          <a:p>
            <a:r>
              <a:rPr lang="en-NZ" dirty="0"/>
              <a:t>Depression may be transmittable through technological interaction.</a:t>
            </a:r>
          </a:p>
          <a:p>
            <a:pPr lvl="1"/>
            <a:r>
              <a:rPr lang="en-NZ" dirty="0"/>
              <a:t>Consumption of depressing media, particularly movies and music can induce a negative affect.</a:t>
            </a:r>
          </a:p>
          <a:p>
            <a:pPr lvl="1"/>
            <a:r>
              <a:rPr lang="en-NZ" dirty="0"/>
              <a:t>“emotional contagion”</a:t>
            </a:r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67320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Deficits in Social Skills [4]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/>
              <a:t>Increased interaction with technology has led to a reduction in human interaction.</a:t>
            </a:r>
          </a:p>
          <a:p>
            <a:pPr lvl="1"/>
            <a:r>
              <a:rPr lang="en-NZ" dirty="0"/>
              <a:t>Face-to-face communication skills are negatively affected.</a:t>
            </a:r>
          </a:p>
          <a:p>
            <a:pPr lvl="1"/>
            <a:endParaRPr lang="en-NZ" sz="300" dirty="0"/>
          </a:p>
          <a:p>
            <a:r>
              <a:rPr lang="en-NZ" dirty="0"/>
              <a:t>Visual cues are an important part of face-to-face communication. </a:t>
            </a:r>
          </a:p>
          <a:p>
            <a:pPr lvl="1"/>
            <a:r>
              <a:rPr lang="en-NZ" dirty="0"/>
              <a:t>Includes facial expression, eye contact, tone of voice, posture, and spatial distance.</a:t>
            </a:r>
          </a:p>
          <a:p>
            <a:pPr lvl="1"/>
            <a:r>
              <a:rPr lang="en-NZ" dirty="0"/>
              <a:t>Need to be able to modify one’s own behaviour in response to the reactions of others.</a:t>
            </a:r>
          </a:p>
          <a:p>
            <a:pPr lvl="1"/>
            <a:endParaRPr lang="en-NZ" sz="200" dirty="0"/>
          </a:p>
          <a:p>
            <a:r>
              <a:rPr lang="en-NZ" dirty="0"/>
              <a:t>A 2014 study of 105 U.S. children was carried out.</a:t>
            </a:r>
          </a:p>
          <a:p>
            <a:pPr lvl="1"/>
            <a:r>
              <a:rPr lang="en-NZ" dirty="0"/>
              <a:t>51 children in the test group did not use digital devices for 5 days – only face-to-face communication. </a:t>
            </a:r>
          </a:p>
          <a:p>
            <a:pPr lvl="1"/>
            <a:r>
              <a:rPr lang="en-NZ" dirty="0"/>
              <a:t>54 children in the control group continued to use their digital devices.</a:t>
            </a:r>
          </a:p>
          <a:p>
            <a:pPr lvl="1"/>
            <a:r>
              <a:rPr lang="en-NZ" dirty="0"/>
              <a:t>Test group recognition of nonverbal emotional cues was significantly better than that of the control group.</a:t>
            </a:r>
          </a:p>
        </p:txBody>
      </p:sp>
    </p:spTree>
    <p:extLst>
      <p:ext uri="{BB962C8B-B14F-4D97-AF65-F5344CB8AC3E}">
        <p14:creationId xmlns:p14="http://schemas.microsoft.com/office/powerpoint/2010/main" val="2759941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/>
              <a:t>Physical Issues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022268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 (original).pptx" id="{75CC4C8D-49D8-420D-8FCC-B62854E3FEE3}" vid="{704EEA7F-909A-4C34-94EE-6AF4686F70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SS slides template</Template>
  <TotalTime>5979</TotalTime>
  <Words>1357</Words>
  <Application>Microsoft Office PowerPoint</Application>
  <PresentationFormat>On-screen Show (4:3)</PresentationFormat>
  <Paragraphs>146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Facet</vt:lpstr>
      <vt:lpstr>Health and Technology</vt:lpstr>
      <vt:lpstr>Health and Technology</vt:lpstr>
      <vt:lpstr>Psychological Issues</vt:lpstr>
      <vt:lpstr>Distraction [1]</vt:lpstr>
      <vt:lpstr>Instant Gratification [2]</vt:lpstr>
      <vt:lpstr>Narcissism [3]</vt:lpstr>
      <vt:lpstr>Mood Disorders [3]</vt:lpstr>
      <vt:lpstr>Deficits in Social Skills [4]</vt:lpstr>
      <vt:lpstr>Physical Issues</vt:lpstr>
      <vt:lpstr>Computer Vision Syndrome [5]</vt:lpstr>
      <vt:lpstr>Hearing Loss [6]</vt:lpstr>
      <vt:lpstr>Occupational Overuse Syndrome [7, 8]</vt:lpstr>
      <vt:lpstr>Occupational Overuse Syndrome [7, 8]</vt:lpstr>
      <vt:lpstr>General Solutions for Healthy Use of Technology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damir.azhar@auckland.ac.nz</dc:creator>
  <cp:lastModifiedBy>Damir Azhar</cp:lastModifiedBy>
  <cp:revision>193</cp:revision>
  <cp:lastPrinted>2017-08-16T05:38:15Z</cp:lastPrinted>
  <dcterms:created xsi:type="dcterms:W3CDTF">2015-12-03T23:38:57Z</dcterms:created>
  <dcterms:modified xsi:type="dcterms:W3CDTF">2020-08-16T10:44:22Z</dcterms:modified>
</cp:coreProperties>
</file>